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4" r:id="rId3"/>
    <p:sldId id="263" r:id="rId4"/>
    <p:sldId id="262" r:id="rId5"/>
    <p:sldId id="265" r:id="rId6"/>
    <p:sldId id="257" r:id="rId7"/>
    <p:sldId id="260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A1CE2-A1F7-4A63-BBC4-6F02EB8266F0}" type="datetimeFigureOut">
              <a:rPr lang="ru-RU" smtClean="0"/>
              <a:pPr/>
              <a:t>23.06.2010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BE5BE7-14B1-4AD9-850A-251E9D0C1F1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E5BE7-14B1-4AD9-850A-251E9D0C1F1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E5BE7-14B1-4AD9-850A-251E9D0C1F1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E5BE7-14B1-4AD9-850A-251E9D0C1F1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E5BE7-14B1-4AD9-850A-251E9D0C1F1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E5BE7-14B1-4AD9-850A-251E9D0C1F1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E5BE7-14B1-4AD9-850A-251E9D0C1F19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E5BE7-14B1-4AD9-850A-251E9D0C1F19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E5BE7-14B1-4AD9-850A-251E9D0C1F1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C391BC-1D60-43B5-B940-8DF5B82D6580}" type="datetimeFigureOut">
              <a:rPr lang="ru-RU" smtClean="0"/>
              <a:pPr/>
              <a:t>23.06.2010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6119CA-50A7-4A70-9FEF-DC2B30CDA4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C391BC-1D60-43B5-B940-8DF5B82D6580}" type="datetimeFigureOut">
              <a:rPr lang="ru-RU" smtClean="0"/>
              <a:pPr/>
              <a:t>23.06.2010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6119CA-50A7-4A70-9FEF-DC2B30CDA4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C391BC-1D60-43B5-B940-8DF5B82D6580}" type="datetimeFigureOut">
              <a:rPr lang="ru-RU" smtClean="0"/>
              <a:pPr/>
              <a:t>23.06.2010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6119CA-50A7-4A70-9FEF-DC2B30CDA4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C391BC-1D60-43B5-B940-8DF5B82D6580}" type="datetimeFigureOut">
              <a:rPr lang="ru-RU" smtClean="0"/>
              <a:pPr/>
              <a:t>23.06.2010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6119CA-50A7-4A70-9FEF-DC2B30CDA4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C391BC-1D60-43B5-B940-8DF5B82D6580}" type="datetimeFigureOut">
              <a:rPr lang="ru-RU" smtClean="0"/>
              <a:pPr/>
              <a:t>23.06.2010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6119CA-50A7-4A70-9FEF-DC2B30CDA4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C391BC-1D60-43B5-B940-8DF5B82D6580}" type="datetimeFigureOut">
              <a:rPr lang="ru-RU" smtClean="0"/>
              <a:pPr/>
              <a:t>23.06.2010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6119CA-50A7-4A70-9FEF-DC2B30CDA4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C391BC-1D60-43B5-B940-8DF5B82D6580}" type="datetimeFigureOut">
              <a:rPr lang="ru-RU" smtClean="0"/>
              <a:pPr/>
              <a:t>23.06.2010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6119CA-50A7-4A70-9FEF-DC2B30CDA4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C391BC-1D60-43B5-B940-8DF5B82D6580}" type="datetimeFigureOut">
              <a:rPr lang="ru-RU" smtClean="0"/>
              <a:pPr/>
              <a:t>23.06.2010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6119CA-50A7-4A70-9FEF-DC2B30CDA4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C391BC-1D60-43B5-B940-8DF5B82D6580}" type="datetimeFigureOut">
              <a:rPr lang="ru-RU" smtClean="0"/>
              <a:pPr/>
              <a:t>23.06.2010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6119CA-50A7-4A70-9FEF-DC2B30CDA4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9C391BC-1D60-43B5-B940-8DF5B82D6580}" type="datetimeFigureOut">
              <a:rPr lang="ru-RU" smtClean="0"/>
              <a:pPr/>
              <a:t>23.06.2010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6119CA-50A7-4A70-9FEF-DC2B30CDA4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C391BC-1D60-43B5-B940-8DF5B82D6580}" type="datetimeFigureOut">
              <a:rPr lang="ru-RU" smtClean="0"/>
              <a:pPr/>
              <a:t>23.06.2010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6119CA-50A7-4A70-9FEF-DC2B30CDA4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9C391BC-1D60-43B5-B940-8DF5B82D6580}" type="datetimeFigureOut">
              <a:rPr lang="ru-RU" smtClean="0"/>
              <a:pPr/>
              <a:t>23.06.2010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96119CA-50A7-4A70-9FEF-DC2B30CDA4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7772400" cy="216024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Рабочая группа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«</a:t>
            </a:r>
            <a:r>
              <a:rPr lang="ru-RU" sz="3200" dirty="0" smtClean="0"/>
              <a:t>Сравнительные исследования и бенчмаркинг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Контактных </a:t>
            </a:r>
            <a:r>
              <a:rPr lang="ru-RU" sz="3200" dirty="0" smtClean="0"/>
              <a:t>Центров»</a:t>
            </a:r>
            <a:endParaRPr lang="ru-RU" sz="32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6625" y="548680"/>
            <a:ext cx="21907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23528" y="5661248"/>
            <a:ext cx="63367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Координатор </a:t>
            </a:r>
            <a:r>
              <a:rPr lang="ru-RU" sz="2000" b="1" dirty="0" smtClean="0">
                <a:solidFill>
                  <a:schemeClr val="bg1"/>
                </a:solidFill>
              </a:rPr>
              <a:t>взаимодействия участников Рабочей группы </a:t>
            </a:r>
            <a:endParaRPr lang="ru-RU" sz="2000" b="1" dirty="0" smtClean="0">
              <a:solidFill>
                <a:schemeClr val="bg1"/>
              </a:solidFill>
            </a:endParaRPr>
          </a:p>
          <a:p>
            <a:r>
              <a:rPr lang="ru-RU" sz="2000" b="1" dirty="0" smtClean="0">
                <a:solidFill>
                  <a:schemeClr val="bg1"/>
                </a:solidFill>
              </a:rPr>
              <a:t>Вадим Аниканов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ru-RU" sz="2000" b="1" dirty="0" smtClean="0">
                <a:solidFill>
                  <a:schemeClr val="bg1"/>
                </a:solidFill>
              </a:rPr>
              <a:t>независимый </a:t>
            </a:r>
            <a:r>
              <a:rPr lang="ru-RU" sz="2000" b="1" dirty="0" smtClean="0">
                <a:solidFill>
                  <a:schemeClr val="bg1"/>
                </a:solidFill>
              </a:rPr>
              <a:t>консультант 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Бенчмаркинг </a:t>
            </a:r>
            <a:r>
              <a:rPr lang="ru-RU" dirty="0" smtClean="0"/>
              <a:t>работы </a:t>
            </a:r>
            <a:r>
              <a:rPr lang="ru-RU" dirty="0" err="1" smtClean="0"/>
              <a:t>контакт-центров</a:t>
            </a:r>
            <a:r>
              <a:rPr lang="ru-RU" dirty="0" smtClean="0"/>
              <a:t> – это процесс сравнения между собой </a:t>
            </a:r>
            <a:r>
              <a:rPr lang="ru-RU" dirty="0" smtClean="0"/>
              <a:t>набора основных </a:t>
            </a:r>
            <a:r>
              <a:rPr lang="ru-RU" dirty="0" smtClean="0"/>
              <a:t>показателей, общих для всех контактных центров </a:t>
            </a:r>
            <a:r>
              <a:rPr lang="ru-RU" dirty="0" smtClean="0"/>
              <a:t>показателей</a:t>
            </a:r>
            <a:endParaRPr lang="ru-RU" dirty="0" smtClean="0"/>
          </a:p>
          <a:p>
            <a:r>
              <a:rPr lang="ru-RU" dirty="0" smtClean="0"/>
              <a:t>Бенчмаркинг – первый шаг на пути совершенствования работы </a:t>
            </a:r>
            <a:r>
              <a:rPr lang="ru-RU" dirty="0" err="1" smtClean="0"/>
              <a:t>контакт-центра</a:t>
            </a:r>
            <a:r>
              <a:rPr lang="ru-RU" dirty="0" smtClean="0"/>
              <a:t>, </a:t>
            </a:r>
            <a:r>
              <a:rPr lang="ru-RU" dirty="0" smtClean="0"/>
              <a:t>основной </a:t>
            </a:r>
            <a:r>
              <a:rPr lang="ru-RU" dirty="0" smtClean="0"/>
              <a:t>инструмент выявления слабых мест в организации «производства» в </a:t>
            </a:r>
            <a:r>
              <a:rPr lang="ru-RU" dirty="0" err="1" smtClean="0"/>
              <a:t>контакт-центре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Что такое бенчмаркинг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Сравнимость</a:t>
            </a:r>
          </a:p>
          <a:p>
            <a:r>
              <a:rPr lang="ru-RU" dirty="0" smtClean="0"/>
              <a:t>Конфиденциальность</a:t>
            </a:r>
          </a:p>
          <a:p>
            <a:r>
              <a:rPr lang="ru-RU" dirty="0" smtClean="0"/>
              <a:t>Честность</a:t>
            </a:r>
          </a:p>
          <a:p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Принципы </a:t>
            </a:r>
            <a:r>
              <a:rPr lang="ru-RU" dirty="0" err="1" smtClean="0"/>
              <a:t>бенчмаркинга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4525963"/>
          </a:xfrm>
        </p:spPr>
        <p:txBody>
          <a:bodyPr/>
          <a:lstStyle/>
          <a:p>
            <a:r>
              <a:rPr lang="ru-RU" dirty="0" smtClean="0"/>
              <a:t>Развитие практики </a:t>
            </a:r>
            <a:r>
              <a:rPr lang="ru-RU" dirty="0" err="1" smtClean="0"/>
              <a:t>бенчмаркинговых</a:t>
            </a:r>
            <a:r>
              <a:rPr lang="ru-RU" dirty="0" smtClean="0"/>
              <a:t> исследований среди российских </a:t>
            </a:r>
            <a:r>
              <a:rPr lang="ru-RU" dirty="0" smtClean="0"/>
              <a:t>контактных </a:t>
            </a:r>
            <a:r>
              <a:rPr lang="ru-RU" dirty="0" smtClean="0"/>
              <a:t>центров </a:t>
            </a:r>
          </a:p>
          <a:p>
            <a:r>
              <a:rPr lang="ru-RU" dirty="0" smtClean="0"/>
              <a:t>Содействие процессам совершенствования работы контактных </a:t>
            </a:r>
            <a:r>
              <a:rPr lang="ru-RU" dirty="0" smtClean="0"/>
              <a:t>центров компаний-участников </a:t>
            </a:r>
            <a:r>
              <a:rPr lang="ru-RU" dirty="0" smtClean="0"/>
              <a:t>НАКЦ с </a:t>
            </a:r>
            <a:r>
              <a:rPr lang="ru-RU" dirty="0" smtClean="0"/>
              <a:t>помощью сравнительных </a:t>
            </a:r>
            <a:r>
              <a:rPr lang="ru-RU" dirty="0" smtClean="0"/>
              <a:t>исследований 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цели Рабочей Группы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Разработка и адаптация методик </a:t>
            </a:r>
            <a:r>
              <a:rPr lang="ru-RU" sz="2400" dirty="0" err="1" smtClean="0"/>
              <a:t>бенчмаркинговых</a:t>
            </a:r>
            <a:r>
              <a:rPr lang="ru-RU" sz="2400" dirty="0" smtClean="0"/>
              <a:t> исследований </a:t>
            </a:r>
            <a:endParaRPr lang="ru-RU" sz="2400" dirty="0" smtClean="0"/>
          </a:p>
          <a:p>
            <a:r>
              <a:rPr lang="ru-RU" sz="2400" dirty="0" smtClean="0"/>
              <a:t>Поиск и выбор партнеров по проведению </a:t>
            </a:r>
            <a:r>
              <a:rPr lang="ru-RU" sz="2400" dirty="0" err="1" smtClean="0"/>
              <a:t>бенчмаркинговых</a:t>
            </a:r>
            <a:r>
              <a:rPr lang="ru-RU" sz="2400" dirty="0" smtClean="0"/>
              <a:t> исследований </a:t>
            </a:r>
          </a:p>
          <a:p>
            <a:r>
              <a:rPr lang="ru-RU" sz="2400" dirty="0" smtClean="0"/>
              <a:t>Координация </a:t>
            </a:r>
            <a:r>
              <a:rPr lang="ru-RU" sz="2400" dirty="0" smtClean="0"/>
              <a:t>усилий членов ассоциации по подготовке, проведению и </a:t>
            </a:r>
            <a:r>
              <a:rPr lang="ru-RU" sz="2400" dirty="0" smtClean="0"/>
              <a:t>распространению </a:t>
            </a:r>
            <a:r>
              <a:rPr lang="ru-RU" sz="2400" dirty="0" smtClean="0"/>
              <a:t>результатов </a:t>
            </a:r>
            <a:r>
              <a:rPr lang="ru-RU" sz="2400" dirty="0" err="1" smtClean="0"/>
              <a:t>бенчмаркинговых</a:t>
            </a:r>
            <a:r>
              <a:rPr lang="ru-RU" sz="2400" dirty="0" smtClean="0"/>
              <a:t> исследований </a:t>
            </a:r>
            <a:endParaRPr lang="ru-RU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Текущие задачи Рабочей Группы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mage001"/>
          <p:cNvPicPr>
            <a:picLocks noGrp="1"/>
          </p:cNvPicPr>
          <p:nvPr>
            <p:ph idx="1"/>
          </p:nvPr>
        </p:nvPicPr>
        <p:blipFill>
          <a:blip r:embed="rId3" cstate="print"/>
          <a:srcRect b="36905"/>
          <a:stretch>
            <a:fillRect/>
          </a:stretch>
        </p:blipFill>
        <p:spPr bwMode="auto">
          <a:xfrm>
            <a:off x="4657903" y="3614960"/>
            <a:ext cx="4271815" cy="823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r>
              <a:rPr lang="ru-RU" sz="3200" dirty="0" smtClean="0"/>
              <a:t>Первый международный </a:t>
            </a:r>
            <a:r>
              <a:rPr lang="ru-RU" sz="3200" dirty="0" err="1" smtClean="0"/>
              <a:t>бенчмаркинговый</a:t>
            </a:r>
            <a:r>
              <a:rPr lang="ru-RU" sz="3200" dirty="0" smtClean="0"/>
              <a:t> </a:t>
            </a:r>
            <a:r>
              <a:rPr lang="ru-RU" sz="3200" dirty="0" smtClean="0"/>
              <a:t>проект </a:t>
            </a:r>
            <a:br>
              <a:rPr lang="ru-RU" sz="3200" dirty="0" smtClean="0"/>
            </a:br>
            <a:r>
              <a:rPr lang="ru-RU" sz="2400" b="0" dirty="0" smtClean="0"/>
              <a:t>весна-лето 2010 г.</a:t>
            </a:r>
            <a:endParaRPr lang="ru-RU" sz="3200" b="0" dirty="0"/>
          </a:p>
        </p:txBody>
      </p:sp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76625" y="2476709"/>
            <a:ext cx="21907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3276" y="3495896"/>
            <a:ext cx="3538154" cy="1085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43167" y="4753605"/>
            <a:ext cx="1171577" cy="124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Users\vadim\Documents\_PROJECTS\Self_pack\anikanov_logo.gif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31532" y="5182233"/>
            <a:ext cx="279798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Участвуют </a:t>
            </a:r>
            <a:r>
              <a:rPr lang="ru-RU" sz="2800" dirty="0" err="1" smtClean="0"/>
              <a:t>контакт-центры</a:t>
            </a:r>
            <a:r>
              <a:rPr lang="ru-RU" sz="2800" dirty="0" smtClean="0"/>
              <a:t>, занятые входящим клиентским обслуживанием</a:t>
            </a:r>
          </a:p>
          <a:p>
            <a:r>
              <a:rPr lang="ru-RU" sz="2800" dirty="0" smtClean="0"/>
              <a:t>Срез по 10 отраслям</a:t>
            </a:r>
          </a:p>
          <a:p>
            <a:r>
              <a:rPr lang="ru-RU" sz="2800" dirty="0" smtClean="0"/>
              <a:t>Конфиденциальность</a:t>
            </a:r>
          </a:p>
          <a:p>
            <a:pPr lvl="1"/>
            <a:r>
              <a:rPr lang="ru-RU" sz="2400" dirty="0" smtClean="0"/>
              <a:t>Результаты будут агрегированы</a:t>
            </a:r>
          </a:p>
          <a:p>
            <a:pPr lvl="1"/>
            <a:r>
              <a:rPr lang="ru-RU" sz="2400" dirty="0" smtClean="0"/>
              <a:t>Нет рейтинга победителей</a:t>
            </a:r>
          </a:p>
          <a:p>
            <a:r>
              <a:rPr lang="ru-RU" sz="2800" dirty="0" smtClean="0"/>
              <a:t>Это не конкурс</a:t>
            </a:r>
          </a:p>
          <a:p>
            <a:pPr lvl="1"/>
            <a:r>
              <a:rPr lang="ru-RU" sz="2400" dirty="0" smtClean="0"/>
              <a:t>Неконкурентный опрос</a:t>
            </a:r>
          </a:p>
          <a:p>
            <a:pPr lvl="1"/>
            <a:r>
              <a:rPr lang="ru-RU" sz="2400" dirty="0" smtClean="0"/>
              <a:t>Нет необходимости приукрашивать данные</a:t>
            </a:r>
            <a:endParaRPr lang="ru-RU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Принципы исследования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Сбор </a:t>
            </a:r>
            <a:r>
              <a:rPr lang="ru-RU" dirty="0" smtClean="0"/>
              <a:t>данных </a:t>
            </a:r>
            <a:r>
              <a:rPr lang="ru-RU" dirty="0" smtClean="0"/>
              <a:t>продолжается до 30 июня</a:t>
            </a:r>
          </a:p>
          <a:p>
            <a:r>
              <a:rPr lang="ru-RU" dirty="0" smtClean="0"/>
              <a:t>По </a:t>
            </a:r>
            <a:r>
              <a:rPr lang="ru-RU" dirty="0" smtClean="0"/>
              <a:t>состоянию </a:t>
            </a:r>
            <a:r>
              <a:rPr lang="ru-RU" dirty="0" smtClean="0"/>
              <a:t>на 23 </a:t>
            </a:r>
            <a:r>
              <a:rPr lang="ru-RU" dirty="0" smtClean="0"/>
              <a:t>июня:</a:t>
            </a:r>
            <a:endParaRPr lang="ru-RU" dirty="0" smtClean="0"/>
          </a:p>
          <a:p>
            <a:pPr lvl="1"/>
            <a:r>
              <a:rPr lang="ru-RU" dirty="0" smtClean="0"/>
              <a:t>Всего получено </a:t>
            </a:r>
            <a:r>
              <a:rPr lang="ru-RU" dirty="0" smtClean="0"/>
              <a:t>анкет:			</a:t>
            </a:r>
            <a:r>
              <a:rPr lang="ru-RU" dirty="0" smtClean="0">
                <a:solidFill>
                  <a:schemeClr val="accent2"/>
                </a:solidFill>
              </a:rPr>
              <a:t>82</a:t>
            </a:r>
          </a:p>
          <a:p>
            <a:pPr lvl="1"/>
            <a:r>
              <a:rPr lang="ru-RU" dirty="0" smtClean="0"/>
              <a:t>Отрасли-лидеры:</a:t>
            </a:r>
          </a:p>
          <a:p>
            <a:pPr lvl="2"/>
            <a:r>
              <a:rPr lang="ru-RU" dirty="0" smtClean="0"/>
              <a:t>Телекоммуникации				</a:t>
            </a:r>
            <a:r>
              <a:rPr lang="ru-RU" dirty="0" smtClean="0">
                <a:solidFill>
                  <a:schemeClr val="accent2"/>
                </a:solidFill>
              </a:rPr>
              <a:t>29</a:t>
            </a:r>
          </a:p>
          <a:p>
            <a:pPr lvl="2"/>
            <a:r>
              <a:rPr lang="ru-RU" dirty="0" smtClean="0"/>
              <a:t>Финансовые и страховые услуги		</a:t>
            </a:r>
            <a:r>
              <a:rPr lang="ru-RU" dirty="0" smtClean="0">
                <a:solidFill>
                  <a:schemeClr val="accent2"/>
                </a:solidFill>
              </a:rPr>
              <a:t>23</a:t>
            </a:r>
          </a:p>
          <a:p>
            <a:r>
              <a:rPr lang="ru-RU" dirty="0" smtClean="0"/>
              <a:t>Последующие шаги:</a:t>
            </a:r>
          </a:p>
          <a:p>
            <a:pPr lvl="1"/>
            <a:r>
              <a:rPr lang="ru-RU" dirty="0" smtClean="0"/>
              <a:t>Аналитическая работа 			</a:t>
            </a:r>
            <a:r>
              <a:rPr lang="ru-RU" dirty="0" smtClean="0">
                <a:solidFill>
                  <a:schemeClr val="accent4"/>
                </a:solidFill>
              </a:rPr>
              <a:t>июль</a:t>
            </a:r>
          </a:p>
          <a:p>
            <a:pPr lvl="1"/>
            <a:r>
              <a:rPr lang="ru-RU" dirty="0" smtClean="0"/>
              <a:t>Подготовка и публикация отчета 	</a:t>
            </a:r>
            <a:r>
              <a:rPr lang="ru-RU" dirty="0" smtClean="0">
                <a:solidFill>
                  <a:schemeClr val="accent4"/>
                </a:solidFill>
              </a:rPr>
              <a:t>август</a:t>
            </a:r>
            <a:endParaRPr lang="ru-RU" dirty="0" smtClean="0">
              <a:solidFill>
                <a:schemeClr val="accent4"/>
              </a:solidFill>
            </a:endParaRPr>
          </a:p>
          <a:p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Исследование в самом разгаре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234</TotalTime>
  <Words>178</Words>
  <Application>Microsoft Office PowerPoint</Application>
  <PresentationFormat>On-screen Show (4:3)</PresentationFormat>
  <Paragraphs>45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Рабочая группа  «Сравнительные исследования и бенчмаркинг  Контактных Центров»</vt:lpstr>
      <vt:lpstr>Что такое бенчмаркинг </vt:lpstr>
      <vt:lpstr>Принципы бенчмаркинга</vt:lpstr>
      <vt:lpstr>Основные цели Рабочей Группы</vt:lpstr>
      <vt:lpstr>Текущие задачи Рабочей Группы</vt:lpstr>
      <vt:lpstr>Первый международный бенчмаркинговый проект  весна-лето 2010 г.</vt:lpstr>
      <vt:lpstr>Принципы исследования</vt:lpstr>
      <vt:lpstr>Исследование в самом разгаре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Первый международный бенчмаркинговый проект</dc:title>
  <dc:creator>vadim</dc:creator>
  <cp:lastModifiedBy>vadim</cp:lastModifiedBy>
  <cp:revision>24</cp:revision>
  <dcterms:created xsi:type="dcterms:W3CDTF">2010-03-23T09:39:45Z</dcterms:created>
  <dcterms:modified xsi:type="dcterms:W3CDTF">2010-06-23T07:00:02Z</dcterms:modified>
</cp:coreProperties>
</file>