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65" r:id="rId3"/>
    <p:sldId id="266" r:id="rId4"/>
    <p:sldId id="269" r:id="rId5"/>
    <p:sldId id="270" r:id="rId6"/>
    <p:sldId id="268" r:id="rId7"/>
    <p:sldId id="271" r:id="rId8"/>
    <p:sldId id="272" r:id="rId9"/>
    <p:sldId id="275" r:id="rId10"/>
    <p:sldId id="276" r:id="rId11"/>
    <p:sldId id="277" r:id="rId12"/>
    <p:sldId id="279" r:id="rId13"/>
    <p:sldId id="274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9" r:id="rId23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1" autoAdjust="0"/>
    <p:restoredTop sz="87621" autoAdjust="0"/>
  </p:normalViewPr>
  <p:slideViewPr>
    <p:cSldViewPr>
      <p:cViewPr varScale="1">
        <p:scale>
          <a:sx n="107" d="100"/>
          <a:sy n="107" d="100"/>
        </p:scale>
        <p:origin x="-35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83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>
                <a:solidFill>
                  <a:srgbClr val="FFFFFF"/>
                </a:solidFill>
              </a:rPr>
              <a:pPr algn="ctr"/>
              <a:t>24.06.2010</a:t>
            </a:fld>
            <a:endParaRPr kumimoji="0"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043608" y="177404"/>
            <a:ext cx="5867400" cy="273844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7504" y="165112"/>
            <a:ext cx="8382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pic>
        <p:nvPicPr>
          <p:cNvPr id="13" name="Рисунок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88" y="555525"/>
            <a:ext cx="1620000" cy="67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Grafik 4" descr="1_CC Certification_4C.jp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555526"/>
            <a:ext cx="1620000" cy="67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19622"/>
            <a:ext cx="1620000" cy="6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88" y="238079"/>
            <a:ext cx="1620000" cy="67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954510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pPr/>
              <a:t>6/30/2006</a:t>
            </a:fld>
            <a:endParaRPr kumimoji="0"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2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pic>
        <p:nvPicPr>
          <p:cNvPr id="11" name="Рисунок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88" y="238079"/>
            <a:ext cx="1620000" cy="67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Grafik 4" descr="1_CC Certification_4C.jpg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38080"/>
            <a:ext cx="1620000" cy="675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8766"/>
            <a:ext cx="1620000" cy="6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6/30/2006</a:t>
            </a:fld>
            <a:endParaRPr kumimoji="0"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pPr/>
              <a:t>6/30/2006</a:t>
            </a:fld>
            <a:endParaRPr kumimoji="0"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806896" cy="1005840"/>
          </a:xfrm>
        </p:spPr>
        <p:txBody>
          <a:bodyPr anchor="ctr"/>
          <a:lstStyle>
            <a:extLst/>
          </a:lstStyle>
          <a:p>
            <a:pPr eaLnBrk="1" latinLnBrk="0" hangingPunct="1"/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pPr/>
              <a:t>6/30/2006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96" y="238079"/>
            <a:ext cx="1620000" cy="67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pPr/>
              <a:t>6/30/2006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8110"/>
            <a:ext cx="6649228" cy="1005840"/>
          </a:xfrm>
        </p:spPr>
        <p:txBody>
          <a:bodyPr anchor="ctr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pPr/>
              <a:t>6/30/2006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2040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40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pic>
        <p:nvPicPr>
          <p:cNvPr id="8" name="Рисунок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496" y="238079"/>
            <a:ext cx="1620000" cy="677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pPr/>
              <a:t>6/30/2006</a:t>
            </a:fld>
            <a:endParaRPr kumimoji="0"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algn="ctr"/>
            <a:fld id="{8F82E0A0-C266-4798-8C8F-B9F91E9DA37E}" type="slidenum">
              <a:rPr kumimoji="0" lang="ru-RU" sz="28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pPr/>
              <a:t>6/30/2006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ru-RU" dirty="0" smtClean="0"/>
              <a:t>Рабочая группа «стандарт».</a:t>
            </a:r>
            <a:br>
              <a:rPr lang="ru-RU" dirty="0" smtClean="0"/>
            </a:br>
            <a:r>
              <a:rPr lang="ru-RU" dirty="0" smtClean="0"/>
              <a:t>Отчет о работе и планы</a:t>
            </a:r>
            <a:endParaRPr lang="ru-RU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ru-RU" dirty="0" smtClean="0"/>
              <a:t>Олег Зельдин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Стандарт принят в 30 странах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417588"/>
            <a:ext cx="2286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Austria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Belgium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Bulgaria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Cyprus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Czech Republic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Denmark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Estonia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Finland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Germany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Greece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Hungary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Iceland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70176" y="1419622"/>
            <a:ext cx="1709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Ireland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Italy</a:t>
            </a:r>
            <a:endParaRPr lang="en-US" dirty="0"/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Latvia</a:t>
            </a:r>
            <a:endParaRPr lang="en-US" dirty="0"/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Lithuania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Luxembourg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Malta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Netherlands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Norway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Poland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Portugal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Romania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Slovakia</a:t>
            </a:r>
          </a:p>
          <a:p>
            <a:pPr marL="342900" indent="-342900">
              <a:buFont typeface="+mj-lt"/>
              <a:buAutoNum type="arabicPeriod" startAt="14"/>
            </a:pPr>
            <a:r>
              <a:rPr lang="en-US" dirty="0" smtClean="0"/>
              <a:t>Slovenia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1509921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7"/>
            </a:pPr>
            <a:r>
              <a:rPr lang="en-US" dirty="0" smtClean="0"/>
              <a:t>Spain</a:t>
            </a:r>
          </a:p>
          <a:p>
            <a:pPr marL="342900" indent="-342900">
              <a:buFont typeface="+mj-lt"/>
              <a:buAutoNum type="arabicPeriod" startAt="27"/>
            </a:pPr>
            <a:r>
              <a:rPr lang="en-US" dirty="0" smtClean="0"/>
              <a:t>Sweden</a:t>
            </a:r>
          </a:p>
          <a:p>
            <a:pPr marL="342900" indent="-342900">
              <a:buFont typeface="+mj-lt"/>
              <a:buAutoNum type="arabicPeriod" startAt="27"/>
            </a:pPr>
            <a:r>
              <a:rPr lang="en-US" dirty="0" smtClean="0"/>
              <a:t>Switzerland</a:t>
            </a:r>
          </a:p>
          <a:p>
            <a:pPr marL="342900" indent="-342900">
              <a:buFont typeface="+mj-lt"/>
              <a:buAutoNum type="arabicPeriod" startAt="27"/>
            </a:pPr>
            <a:r>
              <a:rPr lang="en-US" dirty="0" smtClean="0"/>
              <a:t>United </a:t>
            </a:r>
            <a:r>
              <a:rPr lang="en-US" dirty="0"/>
              <a:t>Kingdom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1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Цели и сфера применения стандарта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282880" cy="3268624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Стандарт определяет требования для Контактных Центров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Стандарт ставит своей целью внедрение и распространение </a:t>
            </a:r>
            <a:r>
              <a:rPr lang="ru-RU" dirty="0" err="1" smtClean="0"/>
              <a:t>клиентоориентированного</a:t>
            </a:r>
            <a:r>
              <a:rPr lang="ru-RU" dirty="0" smtClean="0"/>
              <a:t> подхода к обслуживанию клиентов, основанного на:</a:t>
            </a:r>
          </a:p>
          <a:p>
            <a:pPr marL="834390" lvl="1" indent="-514350">
              <a:buFont typeface="+mj-lt"/>
              <a:buAutoNum type="arabicPeriod"/>
            </a:pPr>
            <a:r>
              <a:rPr lang="ru-RU" dirty="0" smtClean="0"/>
              <a:t>Своевременности и качестве обслуживания</a:t>
            </a:r>
          </a:p>
          <a:p>
            <a:pPr marL="834390" lvl="1" indent="-514350">
              <a:buFont typeface="+mj-lt"/>
              <a:buAutoNum type="arabicPeriod"/>
            </a:pPr>
            <a:r>
              <a:rPr lang="ru-RU" dirty="0" smtClean="0"/>
              <a:t>Оптимальных затратах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2009 году стандарт утвержден Европейской Комиссией по Стандартам (</a:t>
            </a:r>
            <a:r>
              <a:rPr lang="en-US" dirty="0" smtClean="0"/>
              <a:t>CEN)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Стандарт разработан для применения как в корпоративных (</a:t>
            </a:r>
            <a:r>
              <a:rPr lang="en-US" dirty="0" smtClean="0"/>
              <a:t>In-house), </a:t>
            </a:r>
            <a:r>
              <a:rPr lang="ru-RU" dirty="0" smtClean="0"/>
              <a:t>так и в </a:t>
            </a:r>
            <a:r>
              <a:rPr lang="ru-RU" dirty="0" err="1" smtClean="0"/>
              <a:t>аутсорсинговых</a:t>
            </a:r>
            <a:r>
              <a:rPr lang="ru-RU" dirty="0" smtClean="0"/>
              <a:t> Контактных Центрах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44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Выгоды для организаций, </a:t>
            </a:r>
            <a:r>
              <a:rPr lang="ru-RU" sz="3600" dirty="0" smtClean="0"/>
              <a:t>применяющих </a:t>
            </a:r>
            <a:r>
              <a:rPr lang="ru-RU" sz="3600" dirty="0"/>
              <a:t>стандарт.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282880" cy="326862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Достижение/удержание конкурентного преимущества на рынке за счет повышения удовлетворенности клиентов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Оптимизация затрат на обработку контактов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Снижение текучести и продуктивная оценка роли персонала в деятельности КЦ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Наличие «дорожной карты» по организации процессов управления для менеджмента Контакт-Центров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39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стандарта </a:t>
            </a:r>
            <a:r>
              <a:rPr lang="en-US" dirty="0" smtClean="0"/>
              <a:t>EN15838</a:t>
            </a:r>
            <a:r>
              <a:rPr lang="ru-RU" dirty="0" smtClean="0"/>
              <a:t>:2009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689" y="1491630"/>
            <a:ext cx="4176464" cy="2520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1491630"/>
            <a:ext cx="4176464" cy="2520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16356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166238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139702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Стратегия управления (менеджеры)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5776" y="2139702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Операторы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147814"/>
            <a:ext cx="18002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Инфраструктура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55776" y="3147814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Процессы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860032" y="2139702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Удовлетворенность клиентов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60032" y="3147814"/>
            <a:ext cx="18722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Социальная ответственность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164288" y="2139702"/>
            <a:ext cx="15841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Ключевые показатели эффективности</a:t>
            </a:r>
            <a:endParaRPr lang="ru-RU" sz="1600" dirty="0"/>
          </a:p>
        </p:txBody>
      </p:sp>
      <p:cxnSp>
        <p:nvCxnSpPr>
          <p:cNvPr id="20" name="Прямая соединительная линия 19"/>
          <p:cNvCxnSpPr>
            <a:stCxn id="11" idx="2"/>
            <a:endCxn id="13" idx="0"/>
          </p:cNvCxnSpPr>
          <p:nvPr/>
        </p:nvCxnSpPr>
        <p:spPr>
          <a:xfrm>
            <a:off x="1295636" y="2859782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3"/>
            <a:endCxn id="12" idx="1"/>
          </p:cNvCxnSpPr>
          <p:nvPr/>
        </p:nvCxnSpPr>
        <p:spPr>
          <a:xfrm>
            <a:off x="2195736" y="2499742"/>
            <a:ext cx="36004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3" idx="3"/>
          </p:cNvCxnSpPr>
          <p:nvPr/>
        </p:nvCxnSpPr>
        <p:spPr>
          <a:xfrm flipH="1">
            <a:off x="2195736" y="3507854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2"/>
            <a:endCxn id="15" idx="0"/>
          </p:cNvCxnSpPr>
          <p:nvPr/>
        </p:nvCxnSpPr>
        <p:spPr>
          <a:xfrm>
            <a:off x="3419872" y="2859782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3"/>
            <a:endCxn id="16" idx="1"/>
          </p:cNvCxnSpPr>
          <p:nvPr/>
        </p:nvCxnSpPr>
        <p:spPr>
          <a:xfrm>
            <a:off x="4283968" y="2499742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5" idx="3"/>
            <a:endCxn id="17" idx="1"/>
          </p:cNvCxnSpPr>
          <p:nvPr/>
        </p:nvCxnSpPr>
        <p:spPr>
          <a:xfrm>
            <a:off x="4283968" y="3507854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6" idx="3"/>
          </p:cNvCxnSpPr>
          <p:nvPr/>
        </p:nvCxnSpPr>
        <p:spPr>
          <a:xfrm>
            <a:off x="6732240" y="2499742"/>
            <a:ext cx="57606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6" idx="2"/>
            <a:endCxn id="17" idx="0"/>
          </p:cNvCxnSpPr>
          <p:nvPr/>
        </p:nvCxnSpPr>
        <p:spPr>
          <a:xfrm>
            <a:off x="5796136" y="2859782"/>
            <a:ext cx="0" cy="28803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7" idx="3"/>
          </p:cNvCxnSpPr>
          <p:nvPr/>
        </p:nvCxnSpPr>
        <p:spPr>
          <a:xfrm>
            <a:off x="6732240" y="3507854"/>
            <a:ext cx="43204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2420146" y="4371950"/>
            <a:ext cx="431209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Улучшения, инновации</a:t>
            </a:r>
            <a:endParaRPr lang="ru-RU" dirty="0"/>
          </a:p>
        </p:txBody>
      </p:sp>
      <p:cxnSp>
        <p:nvCxnSpPr>
          <p:cNvPr id="50" name="Соединительная линия уступом 49"/>
          <p:cNvCxnSpPr>
            <a:stCxn id="18" idx="2"/>
            <a:endCxn id="48" idx="3"/>
          </p:cNvCxnSpPr>
          <p:nvPr/>
        </p:nvCxnSpPr>
        <p:spPr>
          <a:xfrm rot="5400000">
            <a:off x="7002270" y="3597864"/>
            <a:ext cx="684076" cy="122413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>
            <a:stCxn id="48" idx="1"/>
            <a:endCxn id="13" idx="2"/>
          </p:cNvCxnSpPr>
          <p:nvPr/>
        </p:nvCxnSpPr>
        <p:spPr>
          <a:xfrm rot="10800000">
            <a:off x="1295636" y="3867894"/>
            <a:ext cx="1124510" cy="684076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EN15838:2009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Стратегия управления - менеджеры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Общие принципы</a:t>
            </a:r>
          </a:p>
          <a:p>
            <a:r>
              <a:rPr lang="ru-RU" dirty="0" smtClean="0"/>
              <a:t>Должностные инструкции</a:t>
            </a:r>
          </a:p>
          <a:p>
            <a:r>
              <a:rPr lang="ru-RU" dirty="0" smtClean="0"/>
              <a:t>Операционные роли и зоны ответственности</a:t>
            </a:r>
          </a:p>
          <a:p>
            <a:pPr lvl="1"/>
            <a:r>
              <a:rPr lang="ru-RU" dirty="0" smtClean="0"/>
              <a:t>Общие требования</a:t>
            </a:r>
          </a:p>
          <a:p>
            <a:pPr lvl="1"/>
            <a:r>
              <a:rPr lang="en-US" dirty="0" smtClean="0"/>
              <a:t>HR – </a:t>
            </a:r>
            <a:r>
              <a:rPr lang="ru-RU" dirty="0" smtClean="0"/>
              <a:t>персонал</a:t>
            </a:r>
          </a:p>
          <a:p>
            <a:pPr lvl="1"/>
            <a:r>
              <a:rPr lang="en-US" dirty="0" smtClean="0"/>
              <a:t>IT – </a:t>
            </a:r>
            <a:r>
              <a:rPr lang="ru-RU" dirty="0" smtClean="0"/>
              <a:t>персонал</a:t>
            </a:r>
          </a:p>
          <a:p>
            <a:pPr lvl="1"/>
            <a:r>
              <a:rPr lang="ru-RU" dirty="0" smtClean="0"/>
              <a:t>Контроль качества</a:t>
            </a:r>
          </a:p>
          <a:p>
            <a:pPr lvl="1"/>
            <a:r>
              <a:rPr lang="ru-RU" dirty="0" smtClean="0"/>
              <a:t>Тренеры</a:t>
            </a:r>
          </a:p>
          <a:p>
            <a:pPr lvl="1"/>
            <a:r>
              <a:rPr lang="ru-RU" dirty="0" smtClean="0"/>
              <a:t>Операционный менеджмент</a:t>
            </a:r>
          </a:p>
          <a:p>
            <a:pPr lvl="1"/>
            <a:r>
              <a:rPr lang="ru-RU" dirty="0" smtClean="0"/>
              <a:t>Планирование и контроль </a:t>
            </a:r>
            <a:r>
              <a:rPr lang="en-US" dirty="0" smtClean="0"/>
              <a:t>(WFM)</a:t>
            </a:r>
          </a:p>
          <a:p>
            <a:pPr lvl="1"/>
            <a:r>
              <a:rPr lang="ru-RU" dirty="0" smtClean="0"/>
              <a:t>Взаимодействие с Заказчиком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5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EN15838:2009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Операторы Контактного Центра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Функции и задачи</a:t>
            </a:r>
          </a:p>
          <a:p>
            <a:r>
              <a:rPr lang="ru-RU" dirty="0" smtClean="0"/>
              <a:t>Требования</a:t>
            </a:r>
          </a:p>
          <a:p>
            <a:r>
              <a:rPr lang="ru-RU" dirty="0" smtClean="0"/>
              <a:t>Процесс </a:t>
            </a:r>
            <a:r>
              <a:rPr lang="ru-RU" dirty="0" err="1" smtClean="0"/>
              <a:t>рекрутинга</a:t>
            </a:r>
            <a:endParaRPr lang="ru-RU" dirty="0" smtClean="0"/>
          </a:p>
          <a:p>
            <a:r>
              <a:rPr lang="ru-RU" dirty="0" smtClean="0"/>
              <a:t>Процесс обучения</a:t>
            </a:r>
          </a:p>
          <a:p>
            <a:r>
              <a:rPr lang="ru-RU" dirty="0" smtClean="0"/>
              <a:t>Оценка выполнения задач</a:t>
            </a:r>
          </a:p>
          <a:p>
            <a:r>
              <a:rPr lang="ru-RU" dirty="0" smtClean="0"/>
              <a:t>Удовлетворенность операторов</a:t>
            </a:r>
          </a:p>
          <a:p>
            <a:r>
              <a:rPr lang="ru-RU" dirty="0" smtClean="0"/>
              <a:t>Защита персональных данных операторов</a:t>
            </a:r>
          </a:p>
        </p:txBody>
      </p:sp>
    </p:spTree>
    <p:extLst>
      <p:ext uri="{BB962C8B-B14F-4D97-AF65-F5344CB8AC3E}">
        <p14:creationId xmlns:p14="http://schemas.microsoft.com/office/powerpoint/2010/main" val="1633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EN15838:2009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28750"/>
            <a:ext cx="1886272" cy="3204000"/>
          </a:xfrm>
        </p:spPr>
        <p:txBody>
          <a:bodyPr/>
          <a:lstStyle/>
          <a:p>
            <a:r>
              <a:rPr lang="ru-RU" dirty="0" smtClean="0"/>
              <a:t>Инфраструктура Контактного Центра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Каналы коммуникаций с клиентами</a:t>
            </a:r>
          </a:p>
          <a:p>
            <a:r>
              <a:rPr lang="ru-RU" dirty="0" smtClean="0"/>
              <a:t>Управление контактами (ПАК)</a:t>
            </a:r>
          </a:p>
          <a:p>
            <a:r>
              <a:rPr lang="ru-RU" dirty="0" smtClean="0"/>
              <a:t>Рабочее пространство</a:t>
            </a:r>
          </a:p>
          <a:p>
            <a:r>
              <a:rPr lang="ru-RU" dirty="0" smtClean="0"/>
              <a:t>Сохранение и резервирование данных (</a:t>
            </a:r>
            <a:r>
              <a:rPr lang="en-US" dirty="0" smtClean="0"/>
              <a:t>Back-Up)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98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EN15838:2009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Процессы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Соглашения с Заказчиком</a:t>
            </a:r>
          </a:p>
          <a:p>
            <a:r>
              <a:rPr lang="ru-RU" dirty="0" smtClean="0"/>
              <a:t>Сбор статистики</a:t>
            </a:r>
          </a:p>
          <a:p>
            <a:r>
              <a:rPr lang="ru-RU" dirty="0" smtClean="0"/>
              <a:t>Управление отклонениями в </a:t>
            </a:r>
            <a:r>
              <a:rPr lang="en-US" dirty="0" smtClean="0"/>
              <a:t>KPI</a:t>
            </a:r>
          </a:p>
          <a:p>
            <a:r>
              <a:rPr lang="ru-RU" dirty="0" smtClean="0"/>
              <a:t>Процесс мониторинга качества</a:t>
            </a:r>
          </a:p>
          <a:p>
            <a:r>
              <a:rPr lang="ru-RU" dirty="0" smtClean="0"/>
              <a:t>Процесс </a:t>
            </a:r>
            <a:r>
              <a:rPr lang="en-US" dirty="0" smtClean="0"/>
              <a:t>WFM</a:t>
            </a:r>
          </a:p>
          <a:p>
            <a:r>
              <a:rPr lang="ru-RU" dirty="0" smtClean="0"/>
              <a:t>Оценка эффективности использования различных каналов доступа</a:t>
            </a:r>
          </a:p>
          <a:p>
            <a:r>
              <a:rPr lang="ru-RU" dirty="0" smtClean="0"/>
              <a:t>Процесс обработки жалоб</a:t>
            </a:r>
          </a:p>
          <a:p>
            <a:r>
              <a:rPr lang="ru-RU" dirty="0" smtClean="0"/>
              <a:t>Защита персональных данных клиентов</a:t>
            </a:r>
          </a:p>
          <a:p>
            <a:r>
              <a:rPr lang="ru-RU" dirty="0" smtClean="0"/>
              <a:t>План действий в аварийных ситуациях (</a:t>
            </a:r>
            <a:r>
              <a:rPr lang="en-US" dirty="0" smtClean="0"/>
              <a:t>Business Continuity Plan)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198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EN15838:2009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28750"/>
            <a:ext cx="2232248" cy="3204000"/>
          </a:xfrm>
        </p:spPr>
        <p:txBody>
          <a:bodyPr/>
          <a:lstStyle/>
          <a:p>
            <a:r>
              <a:rPr lang="ru-RU" dirty="0" smtClean="0"/>
              <a:t>Удовлетворенность клиентов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Исследование удовлетворенности клиентов</a:t>
            </a:r>
          </a:p>
          <a:p>
            <a:r>
              <a:rPr lang="ru-RU" dirty="0" smtClean="0"/>
              <a:t>Анализ жалоб клиентов, выявление источников неудовлетворенности</a:t>
            </a:r>
          </a:p>
          <a:p>
            <a:r>
              <a:rPr lang="ru-RU" dirty="0" smtClean="0"/>
              <a:t>Защита интересов клиентов (этика)</a:t>
            </a:r>
          </a:p>
        </p:txBody>
      </p:sp>
    </p:spTree>
    <p:extLst>
      <p:ext uri="{BB962C8B-B14F-4D97-AF65-F5344CB8AC3E}">
        <p14:creationId xmlns:p14="http://schemas.microsoft.com/office/powerpoint/2010/main" val="39866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EN15838:2009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28750"/>
            <a:ext cx="1886272" cy="3204000"/>
          </a:xfrm>
        </p:spPr>
        <p:txBody>
          <a:bodyPr/>
          <a:lstStyle/>
          <a:p>
            <a:r>
              <a:rPr lang="ru-RU" dirty="0" smtClean="0"/>
              <a:t>Социальная ответственность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ISO/DIS </a:t>
            </a:r>
            <a:r>
              <a:rPr lang="en-US" dirty="0" smtClean="0"/>
              <a:t>26000</a:t>
            </a:r>
            <a:r>
              <a:rPr lang="ru-RU" dirty="0" smtClean="0"/>
              <a:t> - </a:t>
            </a:r>
            <a:r>
              <a:rPr lang="en-US" i="1" dirty="0" smtClean="0"/>
              <a:t>Guidance </a:t>
            </a:r>
            <a:r>
              <a:rPr lang="en-US" i="1" dirty="0"/>
              <a:t>on social responsibility</a:t>
            </a:r>
            <a:r>
              <a:rPr lang="en-US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626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Отчет о текущей деятельности РГ «Стандарт»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Структура единого Европейского стандарта </a:t>
            </a:r>
            <a:r>
              <a:rPr lang="en-US" dirty="0" smtClean="0"/>
              <a:t>EN 15838</a:t>
            </a:r>
            <a:r>
              <a:rPr lang="ru-RU" dirty="0" smtClean="0"/>
              <a:t>:2009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Сертификация в России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План действий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доклада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0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Сентябрь – октябрь 2010 – готовность к проведению сертификации.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Для членов НАКЦ – особые условия.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сертификации в России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2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Доработка документа «Индустриальный словарь»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Утверждение </a:t>
            </a:r>
            <a:r>
              <a:rPr lang="en-US" dirty="0" smtClean="0"/>
              <a:t>EN 15838</a:t>
            </a:r>
            <a:r>
              <a:rPr lang="ru-RU" dirty="0" smtClean="0"/>
              <a:t>:2009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требований по сертификации менеджеров Контактных Центров (возможно внедрение системы сертификации </a:t>
            </a:r>
            <a:r>
              <a:rPr lang="en-US" dirty="0" smtClean="0"/>
              <a:t>CIAC)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и утверждение стандартов обучения менеджеров Контактных Центров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План действий Рабочей группы (проект)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31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705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842720" cy="1005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 текущей деятельности.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/>
              <a:t>26.04.2010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РГ «Стандарт» предварительно сформирована на основании поданных заявок. Заявки подали 98 экспертов из России, Украины, </a:t>
            </a:r>
            <a:r>
              <a:rPr lang="ru-RU" dirty="0"/>
              <a:t>Б</a:t>
            </a:r>
            <a:r>
              <a:rPr lang="ru-RU" dirty="0" smtClean="0"/>
              <a:t>еларуси, Казахстана.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7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842720" cy="1005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 текущей деятельности.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/>
              <a:t>04.05.2010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 Вене проведены переговоры с компанией «</a:t>
            </a:r>
            <a:r>
              <a:rPr lang="en-US" dirty="0" smtClean="0"/>
              <a:t>Austrian Standard Plus</a:t>
            </a:r>
            <a:r>
              <a:rPr lang="ru-RU" dirty="0" smtClean="0"/>
              <a:t> </a:t>
            </a:r>
            <a:r>
              <a:rPr lang="en-US" dirty="0" err="1" smtClean="0"/>
              <a:t>Inc</a:t>
            </a:r>
            <a:r>
              <a:rPr lang="ru-RU" dirty="0" smtClean="0"/>
              <a:t>» - разработчиком новой единой европейской нормы для Контактных Центров </a:t>
            </a:r>
            <a:r>
              <a:rPr lang="en-US" dirty="0" smtClean="0"/>
              <a:t>- </a:t>
            </a:r>
            <a:r>
              <a:rPr lang="ru-RU" dirty="0" smtClean="0"/>
              <a:t>стандарта </a:t>
            </a:r>
            <a:r>
              <a:rPr lang="en-US" dirty="0" smtClean="0"/>
              <a:t>EN15838</a:t>
            </a:r>
            <a:r>
              <a:rPr lang="ru-RU" dirty="0" smtClean="0"/>
              <a:t>:2009</a:t>
            </a:r>
          </a:p>
          <a:p>
            <a:r>
              <a:rPr lang="ru-RU" dirty="0" smtClean="0"/>
              <a:t>Достигнуты договоренности о внедрении системы сертификации</a:t>
            </a:r>
            <a:r>
              <a:rPr lang="en-US" dirty="0" smtClean="0"/>
              <a:t> </a:t>
            </a:r>
            <a:r>
              <a:rPr lang="ru-RU" dirty="0" smtClean="0"/>
              <a:t>по </a:t>
            </a:r>
            <a:r>
              <a:rPr lang="en-US" dirty="0" smtClean="0"/>
              <a:t>EN15838</a:t>
            </a:r>
            <a:r>
              <a:rPr lang="ru-RU" dirty="0" smtClean="0"/>
              <a:t>:2009</a:t>
            </a:r>
            <a:r>
              <a:rPr lang="en-US" dirty="0" smtClean="0"/>
              <a:t> </a:t>
            </a:r>
            <a:r>
              <a:rPr lang="ru-RU" dirty="0" smtClean="0"/>
              <a:t>в России с осени 2010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842720" cy="1005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 текущей деятельности.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/>
              <a:t>19.05.2010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Начало работы группы.</a:t>
            </a:r>
          </a:p>
          <a:p>
            <a:r>
              <a:rPr lang="ru-RU" dirty="0" smtClean="0"/>
              <a:t>Подготовлены проекты документов для обсуждения:</a:t>
            </a:r>
          </a:p>
          <a:p>
            <a:pPr lvl="1"/>
            <a:r>
              <a:rPr lang="ru-RU" dirty="0" smtClean="0"/>
              <a:t>Регламент участия в Рабочей группе</a:t>
            </a:r>
          </a:p>
          <a:p>
            <a:pPr lvl="1"/>
            <a:r>
              <a:rPr lang="ru-RU" dirty="0" smtClean="0"/>
              <a:t>Регламент совместной работы с документами</a:t>
            </a:r>
          </a:p>
          <a:p>
            <a:pPr lvl="1"/>
            <a:r>
              <a:rPr lang="ru-RU" dirty="0" smtClean="0"/>
              <a:t>Индустриальный словарь терминов</a:t>
            </a:r>
          </a:p>
          <a:p>
            <a:r>
              <a:rPr lang="ru-RU" dirty="0" smtClean="0"/>
              <a:t>Начало пилотного обсуждения документа «Индустриальный словарь терминов» - тренировка взаимодействия участников группы</a:t>
            </a:r>
          </a:p>
          <a:p>
            <a:r>
              <a:rPr lang="ru-RU" dirty="0" smtClean="0"/>
              <a:t>Открыт блог рабочей группы.</a:t>
            </a:r>
          </a:p>
        </p:txBody>
      </p:sp>
    </p:spTree>
    <p:extLst>
      <p:ext uri="{BB962C8B-B14F-4D97-AF65-F5344CB8AC3E}">
        <p14:creationId xmlns:p14="http://schemas.microsoft.com/office/powerpoint/2010/main" val="1852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842720" cy="1005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 текущей деятельности.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/>
              <a:t>31.05.2010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рабочего обсуждения документов</a:t>
            </a:r>
          </a:p>
          <a:p>
            <a:pPr lvl="1"/>
            <a:r>
              <a:rPr lang="ru-RU" dirty="0"/>
              <a:t>Регламент участия в Рабочей группе</a:t>
            </a:r>
          </a:p>
          <a:p>
            <a:pPr lvl="1"/>
            <a:r>
              <a:rPr lang="ru-RU" dirty="0"/>
              <a:t>Регламент совместной работы с документами</a:t>
            </a:r>
          </a:p>
          <a:p>
            <a:pPr lvl="1"/>
            <a:r>
              <a:rPr lang="ru-RU" dirty="0"/>
              <a:t>Индустриальный словарь терминов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955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6842720" cy="10058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Отчет о текущей деятельности.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2000" b="1" dirty="0" smtClean="0"/>
              <a:t>22.06.2010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Утверждены документы</a:t>
            </a:r>
          </a:p>
          <a:p>
            <a:pPr lvl="1"/>
            <a:r>
              <a:rPr lang="ru-RU" dirty="0"/>
              <a:t>Регламент участия в Рабочей группе</a:t>
            </a:r>
          </a:p>
          <a:p>
            <a:pPr lvl="1"/>
            <a:r>
              <a:rPr lang="ru-RU" dirty="0"/>
              <a:t>Регламент совместной работы с документами</a:t>
            </a:r>
          </a:p>
          <a:p>
            <a:r>
              <a:rPr lang="ru-RU" dirty="0" smtClean="0"/>
              <a:t>Участники рабочей группы получили доступ к документу «</a:t>
            </a:r>
            <a:r>
              <a:rPr lang="en-US" dirty="0" smtClean="0"/>
              <a:t>EN15838 – Certification Scheme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Количество активных участников группы – 53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42134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Общие сведения.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Структура стандарта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Сертификация для членов НАКЦ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</a:t>
            </a:r>
            <a:r>
              <a:rPr lang="ru-RU" dirty="0" smtClean="0"/>
              <a:t> 15838</a:t>
            </a:r>
            <a:r>
              <a:rPr lang="en-US" dirty="0" smtClean="0"/>
              <a:t>:2009 – </a:t>
            </a:r>
            <a:r>
              <a:rPr lang="ru-RU" dirty="0" smtClean="0"/>
              <a:t>обзор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9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8282880" cy="326862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2006 году Европейская комиссия по стандартам создала рабочую группу по разработке единого европейского стандарта на основе локального австрийского стандарта, разработанного компанией </a:t>
            </a:r>
            <a:r>
              <a:rPr lang="en-US" dirty="0"/>
              <a:t>Austrian Standard Plus </a:t>
            </a:r>
            <a:r>
              <a:rPr lang="ru-RU" dirty="0" smtClean="0"/>
              <a:t>в </a:t>
            </a:r>
            <a:r>
              <a:rPr lang="ru-RU" dirty="0"/>
              <a:t>2000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2009 году стандарт утвержден Европейской Комиссией по Стандартам (</a:t>
            </a:r>
            <a:r>
              <a:rPr lang="en-US" dirty="0" smtClean="0"/>
              <a:t>CEN).</a:t>
            </a:r>
            <a:r>
              <a:rPr lang="ru-RU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04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657</Words>
  <Application>Microsoft Office PowerPoint</Application>
  <PresentationFormat>Экран (16:9)</PresentationFormat>
  <Paragraphs>164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Широкоэкранная презентация</vt:lpstr>
      <vt:lpstr>Рабочая группа «стандарт». Отчет о работе и планы</vt:lpstr>
      <vt:lpstr>Структура доклада</vt:lpstr>
      <vt:lpstr>Отчет о текущей деятельности.</vt:lpstr>
      <vt:lpstr>Отчет о текущей деятельности.</vt:lpstr>
      <vt:lpstr>Отчет о текущей деятельности.</vt:lpstr>
      <vt:lpstr>Отчет о текущей деятельности.</vt:lpstr>
      <vt:lpstr>Отчет о текущей деятельности.</vt:lpstr>
      <vt:lpstr>EN 15838:2009 – обзор</vt:lpstr>
      <vt:lpstr>Общие сведения</vt:lpstr>
      <vt:lpstr>Стандарт принят в 30 странах</vt:lpstr>
      <vt:lpstr>Цели и сфера применения стандарта</vt:lpstr>
      <vt:lpstr>Выгоды для организаций, применяющих стандарт.</vt:lpstr>
      <vt:lpstr>Структура стандарта EN15838:2009</vt:lpstr>
      <vt:lpstr>Структура EN15838:2009</vt:lpstr>
      <vt:lpstr>Структура EN15838:2009</vt:lpstr>
      <vt:lpstr>Структура EN15838:2009</vt:lpstr>
      <vt:lpstr>Структура EN15838:2009</vt:lpstr>
      <vt:lpstr>Структура EN15838:2009</vt:lpstr>
      <vt:lpstr>Структура EN15838:2009</vt:lpstr>
      <vt:lpstr>Процесс сертификации в России</vt:lpstr>
      <vt:lpstr>План действий Рабочей группы (проект)</vt:lpstr>
      <vt:lpstr>Спасибо!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2010-06-23T18:03:57Z</dcterms:created>
  <dcterms:modified xsi:type="dcterms:W3CDTF">2010-06-24T06:19:21Z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